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1"/>
  </p:notesMasterIdLst>
  <p:handoutMasterIdLst>
    <p:handoutMasterId r:id="rId32"/>
  </p:handoutMasterIdLst>
  <p:sldIdLst>
    <p:sldId id="277" r:id="rId3"/>
    <p:sldId id="269" r:id="rId4"/>
    <p:sldId id="257" r:id="rId5"/>
    <p:sldId id="261" r:id="rId6"/>
    <p:sldId id="259" r:id="rId7"/>
    <p:sldId id="283" r:id="rId8"/>
    <p:sldId id="265" r:id="rId9"/>
    <p:sldId id="284" r:id="rId10"/>
    <p:sldId id="285" r:id="rId11"/>
    <p:sldId id="286" r:id="rId12"/>
    <p:sldId id="262" r:id="rId13"/>
    <p:sldId id="268" r:id="rId14"/>
    <p:sldId id="264" r:id="rId15"/>
    <p:sldId id="266" r:id="rId16"/>
    <p:sldId id="267" r:id="rId17"/>
    <p:sldId id="27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80" r:id="rId27"/>
    <p:sldId id="281" r:id="rId28"/>
    <p:sldId id="282" r:id="rId29"/>
    <p:sldId id="288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3"/>
    <a:srgbClr val="333333"/>
    <a:srgbClr val="FE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14" autoAdjust="0"/>
  </p:normalViewPr>
  <p:slideViewPr>
    <p:cSldViewPr>
      <p:cViewPr>
        <p:scale>
          <a:sx n="108" d="100"/>
          <a:sy n="108" d="100"/>
        </p:scale>
        <p:origin x="-10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13F5B-63C9-439F-A16E-F69C4A1A419A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4CA7-F0E8-453D-A4C2-9C037F7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F98E55-3499-4BAF-9CE9-73560FA3328B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DDE4FD-D980-475A-B4E9-7741EF926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of you have taken Incident</a:t>
            </a:r>
            <a:r>
              <a:rPr lang="en-US" baseline="0" dirty="0" smtClean="0"/>
              <a:t> Command System, ICS courses?  ICS 100-200?  300-400? All Hazards Position Specific Courses?</a:t>
            </a:r>
          </a:p>
          <a:p>
            <a:r>
              <a:rPr lang="en-US" baseline="0" dirty="0" smtClean="0"/>
              <a:t>How many of you have been involved in an incident exercise using the National Incident Management System, NIMS processes like ICS?</a:t>
            </a:r>
          </a:p>
          <a:p>
            <a:r>
              <a:rPr lang="en-US" baseline="0" dirty="0" smtClean="0"/>
              <a:t>How many of you have responded to a small, medium to large incident ?</a:t>
            </a:r>
            <a:endParaRPr lang="en-US" dirty="0" smtClean="0"/>
          </a:p>
          <a:p>
            <a:r>
              <a:rPr lang="en-US" dirty="0" smtClean="0"/>
              <a:t>How many of you have</a:t>
            </a:r>
            <a:r>
              <a:rPr lang="en-US" baseline="0" dirty="0" smtClean="0"/>
              <a:t> actually responded to a medium or a large incident as an industrial hygienist?</a:t>
            </a:r>
          </a:p>
          <a:p>
            <a:r>
              <a:rPr lang="en-US" dirty="0" smtClean="0"/>
              <a:t>How many of you have</a:t>
            </a:r>
            <a:r>
              <a:rPr lang="en-US" baseline="0" dirty="0" smtClean="0"/>
              <a:t> actually responded to a medium or a large incident as the Safety Officer for the incident?</a:t>
            </a:r>
          </a:p>
          <a:p>
            <a:r>
              <a:rPr lang="en-US" baseline="0" dirty="0" smtClean="0"/>
              <a:t>Safety will include environmental health of the responders.</a:t>
            </a:r>
          </a:p>
          <a:p>
            <a:r>
              <a:rPr lang="en-US" baseline="0" dirty="0" smtClean="0"/>
              <a:t>Public health will be an issue in most any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8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Hurricane Katrina and Sandy</a:t>
            </a:r>
            <a:r>
              <a:rPr lang="en-US" baseline="0" dirty="0" smtClean="0"/>
              <a:t>, a large percentage of the Safety and Assistant Safety officers were </a:t>
            </a:r>
            <a:r>
              <a:rPr lang="en-US" baseline="0" smtClean="0"/>
              <a:t>industrial hygienists </a:t>
            </a:r>
            <a:r>
              <a:rPr lang="en-US" baseline="0" dirty="0" smtClean="0"/>
              <a:t>from US Public health, EPA and OSHA.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19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Threat Hazard Identification Risk Analysis how it applies to planning and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09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Memorandums</a:t>
            </a:r>
            <a:r>
              <a:rPr lang="en-US" baseline="0" dirty="0" smtClean="0"/>
              <a:t> of Understanding, Memorandum of Agreements, Joint planning, Equipment typing, Resource Typing library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7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40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qualifications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9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0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6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5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2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5B344-C6F5-4CC2-B58B-3863F8DDE23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7388"/>
            <a:ext cx="4673600" cy="35052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9018"/>
            <a:ext cx="5140960" cy="4193064"/>
          </a:xfrm>
          <a:noFill/>
          <a:ln/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The structure for NRP coordination is based on the NIMS that utilizes Incident Command structures on-scene supported by a Multiagency Coordination System, which consists of: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Multiagency Coordination Entities; and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Multiagency Coordination Centers/Emergency Operations Centers.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Reflecting the NIMS construct,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NRP includes the following command and coordination structures: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      -   ICPs on-scene using the Incident Command System (ICS)/Unified Command;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      -   Area Command (if needed);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      -   State, local, tribal, and private sector EOCs;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      -   JFO, which is responsible for coordinating Federal assistance and supporting incident management activities locally;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      -   RRCC and HSOC, which serve as regional and national-level multiagency situational awareness and operational coordination centers; and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      -   IIMG, which serves as the national headquarters-level multiagency strategic coordination entity for domestic incident management.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This structure addresses both site-specific incident management activities and the broader regional or national issues related to the incident.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a Safety Officer in an incident (Type three or higher) using ICS there are a number of training and experiential</a:t>
            </a:r>
            <a:r>
              <a:rPr lang="en-US" baseline="0" dirty="0" smtClean="0"/>
              <a:t> </a:t>
            </a:r>
            <a:r>
              <a:rPr lang="en-US" dirty="0" smtClean="0"/>
              <a:t>qualification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E4FD-D980-475A-B4E9-7741EF926E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0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4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6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0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3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2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1E48-E213-4D23-8E50-98EFD927651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D9C6-CFF4-4B46-9327-E936AA927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8A6-4338-407B-BF7F-3E5C9CDF24B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0811-EC6A-49F6-9413-637DA663F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 descr="C:\Documents and Settings\mquealy\Desktop\DHS_fema_W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1" y="5804914"/>
            <a:ext cx="1923189" cy="9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1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matthew.bernard2@fema.dhs.gov" TargetMode="External"/><Relationship Id="rId3" Type="http://schemas.openxmlformats.org/officeDocument/2006/relationships/hyperlink" Target="http://www.osha.gov/dts/osta/oshasoft/index.html" TargetMode="External"/><Relationship Id="rId7" Type="http://schemas.openxmlformats.org/officeDocument/2006/relationships/hyperlink" Target="http://www.cdc.gov/niosh/npg/defaul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cdc.gov/niosh/programs/epr/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www.osha.gov/SLTC/pel/index.html" TargetMode="External"/><Relationship Id="rId10" Type="http://schemas.openxmlformats.org/officeDocument/2006/relationships/hyperlink" Target="http://www.uscg.mil/hq/nsfweb/default.asp" TargetMode="External"/><Relationship Id="rId4" Type="http://schemas.openxmlformats.org/officeDocument/2006/relationships/hyperlink" Target="http://hazmap.nlm.nih.gov/" TargetMode="External"/><Relationship Id="rId9" Type="http://schemas.openxmlformats.org/officeDocument/2006/relationships/hyperlink" Target="http://www.ecy.wa.gov/programs/spills/preparedness/Drills/drilltrac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hazmat.dot.gov/" TargetMode="External"/><Relationship Id="rId13" Type="http://schemas.openxmlformats.org/officeDocument/2006/relationships/image" Target="../media/image30.jpeg"/><Relationship Id="rId3" Type="http://schemas.openxmlformats.org/officeDocument/2006/relationships/hyperlink" Target="http://www.weather.com/" TargetMode="External"/><Relationship Id="rId7" Type="http://schemas.openxmlformats.org/officeDocument/2006/relationships/hyperlink" Target="http://www.michigan.gov/documents/Draft-InfoDirectory_79334_7.pdf" TargetMode="External"/><Relationship Id="rId12" Type="http://schemas.openxmlformats.org/officeDocument/2006/relationships/hyperlink" Target="http://www.osha.gov/OshDoc/hurricaneRecovery.html#fac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iser.nlm.nih.gov/about.html" TargetMode="External"/><Relationship Id="rId11" Type="http://schemas.openxmlformats.org/officeDocument/2006/relationships/hyperlink" Target="http://webstore.ansi.org/" TargetMode="External"/><Relationship Id="rId5" Type="http://schemas.openxmlformats.org/officeDocument/2006/relationships/hyperlink" Target="http://www.uscg.mil/directives/cim/16000-16999/CIM_16616_6A.pdf" TargetMode="External"/><Relationship Id="rId10" Type="http://schemas.openxmlformats.org/officeDocument/2006/relationships/hyperlink" Target="http://www.aiha.org/Content" TargetMode="External"/><Relationship Id="rId4" Type="http://schemas.openxmlformats.org/officeDocument/2006/relationships/hyperlink" Target="http://response.restoration.noaa.gov/" TargetMode="External"/><Relationship Id="rId9" Type="http://schemas.openxmlformats.org/officeDocument/2006/relationships/hyperlink" Target="http://www.ilpi.com/msds/index.html#What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t.org/" TargetMode="External"/><Relationship Id="rId13" Type="http://schemas.openxmlformats.org/officeDocument/2006/relationships/image" Target="../media/image31.png"/><Relationship Id="rId3" Type="http://schemas.openxmlformats.org/officeDocument/2006/relationships/hyperlink" Target="http://www.osha.gov/html/a-z-index.html#D" TargetMode="External"/><Relationship Id="rId7" Type="http://schemas.openxmlformats.org/officeDocument/2006/relationships/hyperlink" Target="http://www.uscg.mil/hq/nsfweb/foscr/ASTFOSCRSeminar/References/hazmatteamsguide.pdf" TargetMode="External"/><Relationship Id="rId12" Type="http://schemas.openxmlformats.org/officeDocument/2006/relationships/hyperlink" Target="http://www.wrrl.us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fema.gov/emergency/nims/index.shtm" TargetMode="External"/><Relationship Id="rId11" Type="http://schemas.openxmlformats.org/officeDocument/2006/relationships/hyperlink" Target="http://nrt.org/" TargetMode="External"/><Relationship Id="rId5" Type="http://schemas.openxmlformats.org/officeDocument/2006/relationships/hyperlink" Target="http://www.cdc.gov/niosh/topics/emres/sitemgt.html" TargetMode="External"/><Relationship Id="rId10" Type="http://schemas.openxmlformats.org/officeDocument/2006/relationships/hyperlink" Target="https://homeport.uscg.mil/mycg/portal/ep/home.do" TargetMode="External"/><Relationship Id="rId4" Type="http://schemas.openxmlformats.org/officeDocument/2006/relationships/hyperlink" Target="http://www.cdc.gov/niosh/npptl/default.html" TargetMode="External"/><Relationship Id="rId9" Type="http://schemas.openxmlformats.org/officeDocument/2006/relationships/hyperlink" Target="http://homeport.uscg.mil/mycg/portal/ep/channelView.do?channelId=-17668&amp;pageTypeId=11328&amp;BV_SessionID=@@@@1960198055.1179522275@@@@&amp;BV_EngineID=cccfaddkmhlflilcfjgcfgfdffhdghj.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Bernard2@fema.dhs.gov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wmf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Midwest Sto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274320"/>
            <a:ext cx="8686800" cy="5029200"/>
          </a:xfrm>
          <a:prstGeom prst="rect">
            <a:avLst/>
          </a:prstGeom>
          <a:noFill/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-4536" y="685800"/>
            <a:ext cx="91485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Industrial Hygiene and Safety Professionals: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Prepared to Respond to a Disaster or Incident?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629400" y="5334000"/>
            <a:ext cx="24599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Bernard,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X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Bothell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WA;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05/07/2013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1371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SOFR also needs to be able to develop an incident or site safety plan for all command post and field operations to reduce and mitigate risks</a:t>
            </a:r>
            <a:r>
              <a:rPr lang="en-US" sz="2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 Safety In the Field cont.</a:t>
            </a:r>
            <a:endParaRPr lang="en-US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4476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1" name="Picture 3" descr="C:\Documents and Settings\MLSmith\Desktop\OpPlng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63719"/>
            <a:ext cx="3048000" cy="5060881"/>
          </a:xfrm>
          <a:prstGeom prst="rect">
            <a:avLst/>
          </a:prstGeom>
          <a:noFill/>
        </p:spPr>
      </p:pic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221411" y="4094577"/>
            <a:ext cx="3505200" cy="793123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Brief command on initial response activities</a:t>
            </a:r>
            <a:endParaRPr lang="en-US" sz="1200" b="1" dirty="0"/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Clarify issues &amp; concerns</a:t>
            </a:r>
            <a:endParaRPr lang="en-US" sz="1200" b="1" dirty="0"/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Discuss planned operations &amp; direction</a:t>
            </a:r>
            <a:endParaRPr lang="en-US" sz="1200" b="1" dirty="0"/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Identify incident escalation potential</a:t>
            </a:r>
            <a:endParaRPr lang="en-US" sz="1200" b="1" dirty="0"/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228600" y="263066"/>
            <a:ext cx="3429000" cy="862364"/>
          </a:xfrm>
          <a:prstGeom prst="rect">
            <a:avLst/>
          </a:prstGeom>
          <a:solidFill>
            <a:srgbClr val="FE66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OPS Section Chief develop strategy &amp; tactics (plan of action for next OPS period to meet IC/UC direction, priorities, &amp; objectives</a:t>
            </a:r>
            <a:endParaRPr lang="en-US" sz="1200" b="1" dirty="0"/>
          </a:p>
        </p:txBody>
      </p:sp>
      <p:sp>
        <p:nvSpPr>
          <p:cNvPr id="631814" name="Text Box 6"/>
          <p:cNvSpPr txBox="1">
            <a:spLocks noChangeArrowheads="1"/>
          </p:cNvSpPr>
          <p:nvPr/>
        </p:nvSpPr>
        <p:spPr bwMode="auto">
          <a:xfrm>
            <a:off x="339306" y="3255916"/>
            <a:ext cx="3352800" cy="845054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Determine UC representatives</a:t>
            </a:r>
            <a:endParaRPr lang="en-US" sz="1200" b="1"/>
          </a:p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Agree on organization structure</a:t>
            </a:r>
            <a:endParaRPr lang="en-US" sz="1200" b="1"/>
          </a:p>
          <a:p>
            <a:r>
              <a:rPr lang="en-US" sz="12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Identify command post &amp; support facilities</a:t>
            </a:r>
            <a:endParaRPr lang="en-US" sz="1200" b="1"/>
          </a:p>
          <a:p>
            <a:r>
              <a:rPr lang="en-US" sz="12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Order appropriate staffing</a:t>
            </a:r>
            <a:endParaRPr lang="en-US" sz="1200" b="1"/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6858000" y="3001036"/>
            <a:ext cx="2057400" cy="1359640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4300" indent="-114300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Provide operations briefing to Ops Sec Personnel</a:t>
            </a:r>
            <a:endParaRPr lang="en-US" sz="1200" b="1"/>
          </a:p>
          <a:p>
            <a:pPr marL="114300" indent="-114300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Ensure support to operations in place</a:t>
            </a:r>
            <a:endParaRPr lang="en-US" sz="1200" b="1"/>
          </a:p>
          <a:p>
            <a:pPr marL="114300" indent="-114300"/>
            <a:r>
              <a:rPr lang="en-US" sz="12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Deploy next operating period resources</a:t>
            </a:r>
            <a:endParaRPr lang="en-US" sz="1200" b="1"/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5638800" y="4436211"/>
            <a:ext cx="2667000" cy="1548479"/>
          </a:xfrm>
          <a:prstGeom prst="rect">
            <a:avLst/>
          </a:prstGeom>
          <a:solidFill>
            <a:srgbClr val="B9CA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Monitor on-going operations &amp; make tactical adjustments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Measure/ensure progress against stated objectives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Debrief resources coming off shift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Prepare to brief UC/Planning on accomplishments</a:t>
            </a:r>
            <a:endParaRPr lang="en-US" sz="1200" b="1" dirty="0"/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>
            <a:off x="6705600" y="281757"/>
            <a:ext cx="2438400" cy="1548479"/>
          </a:xfrm>
          <a:prstGeom prst="rect">
            <a:avLst/>
          </a:prstGeom>
          <a:solidFill>
            <a:srgbClr val="FE66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Meeting for the IC/UC, Command &amp; General Staff, to review planned actions and finalize information that will be incorporated into the Incident Action Plan (IAP) 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Get tacit approval from IC/UC on planned actions</a:t>
            </a:r>
            <a:endParaRPr lang="en-US" sz="1200" b="1" dirty="0"/>
          </a:p>
        </p:txBody>
      </p:sp>
      <p:sp>
        <p:nvSpPr>
          <p:cNvPr id="631818" name="Text Box 10"/>
          <p:cNvSpPr txBox="1">
            <a:spLocks noChangeArrowheads="1"/>
          </p:cNvSpPr>
          <p:nvPr/>
        </p:nvSpPr>
        <p:spPr bwMode="auto">
          <a:xfrm>
            <a:off x="6743700" y="1868003"/>
            <a:ext cx="2400300" cy="1133033"/>
          </a:xfrm>
          <a:prstGeom prst="rect">
            <a:avLst/>
          </a:prstGeom>
          <a:solidFill>
            <a:srgbClr val="B9CA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Time block set aside for completing all documentation associated with the IAP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IC/UC approves IAP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Duplicate plan for distribution</a:t>
            </a:r>
            <a:endParaRPr lang="en-US" sz="1200" b="1" dirty="0"/>
          </a:p>
        </p:txBody>
      </p:sp>
      <p:sp>
        <p:nvSpPr>
          <p:cNvPr id="631819" name="Text Box 11"/>
          <p:cNvSpPr txBox="1">
            <a:spLocks noChangeArrowheads="1"/>
          </p:cNvSpPr>
          <p:nvPr/>
        </p:nvSpPr>
        <p:spPr bwMode="auto">
          <a:xfrm>
            <a:off x="309113" y="4892964"/>
            <a:ext cx="3276600" cy="1005567"/>
          </a:xfrm>
          <a:prstGeom prst="rect">
            <a:avLst/>
          </a:prstGeom>
          <a:solidFill>
            <a:srgbClr val="00FE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Management initial response activities</a:t>
            </a:r>
            <a:endParaRPr lang="en-US" sz="1200"/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Conduct Initial Assessment</a:t>
            </a:r>
            <a:endParaRPr lang="en-US" sz="1200"/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Develop plan of action</a:t>
            </a:r>
            <a:endParaRPr lang="en-US" sz="1200"/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Complete ICS-201</a:t>
            </a:r>
            <a:endParaRPr lang="en-US" sz="1200"/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Prepare for command briefing</a:t>
            </a:r>
            <a:endParaRPr lang="en-US" sz="1200"/>
          </a:p>
        </p:txBody>
      </p:sp>
      <p:sp>
        <p:nvSpPr>
          <p:cNvPr id="631821" name="Text Box 13"/>
          <p:cNvSpPr txBox="1">
            <a:spLocks noChangeArrowheads="1"/>
          </p:cNvSpPr>
          <p:nvPr/>
        </p:nvSpPr>
        <p:spPr bwMode="auto">
          <a:xfrm>
            <a:off x="419100" y="2227918"/>
            <a:ext cx="3048000" cy="981962"/>
          </a:xfrm>
          <a:prstGeom prst="rect">
            <a:avLst/>
          </a:prstGeom>
          <a:solidFill>
            <a:srgbClr val="FE66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Establish priorities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Develop response objectives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Identify response emphasis</a:t>
            </a:r>
            <a:endParaRPr lang="en-US" sz="1200" b="1" dirty="0"/>
          </a:p>
          <a:p>
            <a:pPr marL="114300" indent="-114300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Agree on operating policy, procedures and guidelines</a:t>
            </a:r>
            <a:endParaRPr lang="en-US" sz="1200" b="1" dirty="0"/>
          </a:p>
        </p:txBody>
      </p:sp>
      <p:sp>
        <p:nvSpPr>
          <p:cNvPr id="631822" name="Text Box 14"/>
          <p:cNvSpPr txBox="1">
            <a:spLocks noChangeArrowheads="1"/>
          </p:cNvSpPr>
          <p:nvPr/>
        </p:nvSpPr>
        <p:spPr bwMode="auto">
          <a:xfrm>
            <a:off x="3733800" y="281757"/>
            <a:ext cx="3048000" cy="1005567"/>
          </a:xfrm>
          <a:prstGeom prst="rect">
            <a:avLst/>
          </a:prstGeom>
          <a:solidFill>
            <a:srgbClr val="B9CA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Block of time set aside for the Command &amp; General Staff to prepare for the Planning meeting, updating charts, maps, &amp; OPS Section Chief’s plan of action, i.e., Safety Plan, etc.</a:t>
            </a:r>
            <a:endParaRPr lang="en-US" sz="1200" b="1"/>
          </a:p>
        </p:txBody>
      </p:sp>
      <p:sp>
        <p:nvSpPr>
          <p:cNvPr id="631823" name="Text Box 15"/>
          <p:cNvSpPr txBox="1">
            <a:spLocks noChangeArrowheads="1"/>
          </p:cNvSpPr>
          <p:nvPr/>
        </p:nvSpPr>
        <p:spPr bwMode="auto">
          <a:xfrm>
            <a:off x="232913" y="1146256"/>
            <a:ext cx="3429000" cy="1019730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4300" indent="-114300"/>
            <a:r>
              <a:rPr lang="en-US" sz="1200" b="1" dirty="0">
                <a:latin typeface="Arial" pitchFamily="34" charset="0"/>
              </a:rPr>
              <a:t>Meet and brief Command &amp; General Staff on IC/UC direction, objectives &amp; priorities</a:t>
            </a:r>
            <a:endParaRPr lang="en-US" sz="1200" b="1" dirty="0"/>
          </a:p>
          <a:p>
            <a:pPr marL="114300" indent="-114300"/>
            <a:r>
              <a:rPr lang="en-US" sz="1200" b="1" dirty="0">
                <a:latin typeface="Arial" pitchFamily="34" charset="0"/>
              </a:rPr>
              <a:t>Assign work tasks</a:t>
            </a:r>
            <a:endParaRPr lang="en-US" sz="1200" b="1" dirty="0"/>
          </a:p>
          <a:p>
            <a:pPr marL="114300" indent="-114300"/>
            <a:r>
              <a:rPr lang="en-US" sz="1200" b="1" dirty="0">
                <a:latin typeface="Arial" pitchFamily="34" charset="0"/>
                <a:cs typeface="Times New Roman" pitchFamily="18" charset="0"/>
              </a:rPr>
              <a:t>Resolve problems &amp; clarify staff roles and responsibilities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26858" y="2234256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</a:rPr>
              <a:t>Planning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</a:rPr>
              <a:t>P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Command Safety</a:t>
            </a:r>
            <a:endParaRPr lang="en-US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295400"/>
            <a:ext cx="7924800" cy="4953000"/>
            <a:chOff x="76200" y="1295400"/>
            <a:chExt cx="7924800" cy="4953000"/>
          </a:xfrm>
        </p:grpSpPr>
        <p:sp>
          <p:nvSpPr>
            <p:cNvPr id="35" name="Line 24"/>
            <p:cNvSpPr>
              <a:spLocks noChangeShapeType="1"/>
            </p:cNvSpPr>
            <p:nvPr/>
          </p:nvSpPr>
          <p:spPr bwMode="auto">
            <a:xfrm flipV="1">
              <a:off x="4419600" y="53340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V="1">
              <a:off x="7010400" y="53340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 flipV="1">
              <a:off x="762000" y="47244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2667000" y="28956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2667000" y="38862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4800600" y="18288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066800" y="2438400"/>
              <a:ext cx="1905000" cy="8382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kumimoji="0" lang="en-US" sz="1600" b="1" dirty="0" smtClean="0">
                  <a:solidFill>
                    <a:srgbClr val="1D3B59"/>
                  </a:solidFill>
                  <a:latin typeface="Arial" charset="0"/>
                </a:rPr>
                <a:t>ASOFR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Air Monitoring</a:t>
              </a:r>
              <a:endParaRPr kumimoji="0"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1066800" y="3505200"/>
              <a:ext cx="1905000" cy="8382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ASOFR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OIL Recovery</a:t>
              </a:r>
              <a:endParaRPr kumimoji="0"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3581400" y="4191000"/>
              <a:ext cx="2057400" cy="8382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ASOFR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kumimoji="0" lang="en-US" sz="1600" b="1" dirty="0" smtClean="0">
                  <a:solidFill>
                    <a:srgbClr val="1D3B59"/>
                  </a:solidFill>
                  <a:latin typeface="Arial" charset="0"/>
                </a:rPr>
                <a:t>Rescue Operations</a:t>
              </a:r>
              <a:endParaRPr kumimoji="0"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cxnSp>
          <p:nvCxnSpPr>
            <p:cNvPr id="22" name="AutoShape 15"/>
            <p:cNvCxnSpPr>
              <a:cxnSpLocks noChangeShapeType="1"/>
            </p:cNvCxnSpPr>
            <p:nvPr/>
          </p:nvCxnSpPr>
          <p:spPr bwMode="auto">
            <a:xfrm rot="16200000" flipH="1">
              <a:off x="2324100" y="3467100"/>
              <a:ext cx="2133600" cy="381000"/>
            </a:xfrm>
            <a:prstGeom prst="bentConnector3">
              <a:avLst>
                <a:gd name="adj1" fmla="val 101064"/>
              </a:avLst>
            </a:prstGeom>
            <a:no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</p:cxn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3581400" y="1295400"/>
              <a:ext cx="2743200" cy="6604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kumimoji="0" lang="en-US" sz="1600" b="1" dirty="0" smtClean="0">
                  <a:solidFill>
                    <a:srgbClr val="1D3B59"/>
                  </a:solidFill>
                  <a:latin typeface="Arial" charset="0"/>
                </a:rPr>
                <a:t>Unified </a:t>
              </a:r>
              <a:r>
                <a:rPr kumimoji="0" lang="en-US" sz="1600" b="1" dirty="0">
                  <a:solidFill>
                    <a:srgbClr val="1D3B59"/>
                  </a:solidFill>
                  <a:latin typeface="Arial" charset="0"/>
                </a:rPr>
                <a:t>Command 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kumimoji="0" lang="en-US" sz="1600" b="1" dirty="0" smtClean="0">
                  <a:solidFill>
                    <a:srgbClr val="1D3B59"/>
                  </a:solidFill>
                  <a:latin typeface="Arial" charset="0"/>
                </a:rPr>
                <a:t>Safety </a:t>
              </a:r>
              <a:r>
                <a:rPr kumimoji="0" lang="en-US" sz="1600" b="1" dirty="0">
                  <a:solidFill>
                    <a:srgbClr val="1D3B59"/>
                  </a:solidFill>
                  <a:latin typeface="Arial" charset="0"/>
                </a:rPr>
                <a:t>Officer</a:t>
              </a:r>
            </a:p>
          </p:txBody>
        </p:sp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5943600" y="5410200"/>
              <a:ext cx="2057400" cy="8382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ASOFR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kumimoji="0" lang="en-US" sz="1600" b="1" dirty="0" smtClean="0">
                  <a:solidFill>
                    <a:srgbClr val="1D3B59"/>
                  </a:solidFill>
                  <a:latin typeface="Arial" charset="0"/>
                </a:rPr>
                <a:t>Boat Operations</a:t>
              </a:r>
              <a:endParaRPr kumimoji="0"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3581400" y="5410200"/>
              <a:ext cx="2057400" cy="8382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ASOFR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Air Operations</a:t>
              </a: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V="1">
              <a:off x="3200400" y="2590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V="1">
              <a:off x="4572000" y="50292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419600" y="533400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>
              <a:off x="76200" y="4876800"/>
              <a:ext cx="1524000" cy="8382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ASOFR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Marathon</a:t>
              </a:r>
              <a:endParaRPr kumimoji="0"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1905000" y="4800600"/>
              <a:ext cx="1219200" cy="838200"/>
            </a:xfrm>
            <a:prstGeom prst="cube">
              <a:avLst>
                <a:gd name="adj" fmla="val 11310"/>
              </a:avLst>
            </a:prstGeom>
            <a:solidFill>
              <a:srgbClr val="00B0F0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ASOFR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1D3B59"/>
                  </a:solidFill>
                  <a:latin typeface="Arial" charset="0"/>
                </a:rPr>
                <a:t>BP</a:t>
              </a: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1905000" y="4419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762000" y="47244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</p:grpSp>
      <p:pic>
        <p:nvPicPr>
          <p:cNvPr id="4098" name="Picture 2" descr="E:\katrina pictures\IMG_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0" y="2057400"/>
            <a:ext cx="26212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Command Definition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229600" cy="2133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response organization activated to ensure that issues involving Command, Planning,  Logistics, and Admin/Finance coordination occurs in support of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on-scene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Commanders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238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54" name="Line 26"/>
          <p:cNvSpPr>
            <a:spLocks noChangeShapeType="1"/>
          </p:cNvSpPr>
          <p:nvPr/>
        </p:nvSpPr>
        <p:spPr bwMode="auto">
          <a:xfrm flipV="1">
            <a:off x="3733800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55" name="Line 27"/>
          <p:cNvSpPr>
            <a:spLocks noChangeShapeType="1"/>
          </p:cNvSpPr>
          <p:nvPr/>
        </p:nvSpPr>
        <p:spPr bwMode="auto">
          <a:xfrm flipV="1">
            <a:off x="5334000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V="1">
            <a:off x="4559300" y="4953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45" name="Line 17"/>
          <p:cNvSpPr>
            <a:spLocks noChangeShapeType="1"/>
          </p:cNvSpPr>
          <p:nvPr/>
        </p:nvSpPr>
        <p:spPr bwMode="auto">
          <a:xfrm>
            <a:off x="2667000" y="2971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44" name="Line 16"/>
          <p:cNvSpPr>
            <a:spLocks noChangeShapeType="1"/>
          </p:cNvSpPr>
          <p:nvPr/>
        </p:nvSpPr>
        <p:spPr bwMode="auto">
          <a:xfrm>
            <a:off x="2667000" y="3962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52" name="Line 24"/>
          <p:cNvSpPr>
            <a:spLocks noChangeShapeType="1"/>
          </p:cNvSpPr>
          <p:nvPr/>
        </p:nvSpPr>
        <p:spPr bwMode="auto">
          <a:xfrm flipV="1">
            <a:off x="4800600" y="1905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Command Organization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5486400" y="1905000"/>
            <a:ext cx="0" cy="223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32" name="AutoShape 4"/>
          <p:cNvSpPr>
            <a:spLocks noChangeArrowheads="1"/>
          </p:cNvSpPr>
          <p:nvPr/>
        </p:nvSpPr>
        <p:spPr bwMode="auto">
          <a:xfrm>
            <a:off x="3657600" y="1143000"/>
            <a:ext cx="2514600" cy="7620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Area Commander/</a:t>
            </a:r>
            <a:br>
              <a:rPr kumimoji="0" lang="en-US" sz="1600" b="1" dirty="0">
                <a:solidFill>
                  <a:srgbClr val="1D3B59"/>
                </a:solidFill>
                <a:latin typeface="Arial" charset="0"/>
              </a:rPr>
            </a:b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Unified Area Command</a:t>
            </a:r>
          </a:p>
        </p:txBody>
      </p:sp>
      <p:sp>
        <p:nvSpPr>
          <p:cNvPr id="892933" name="AutoShape 5"/>
          <p:cNvSpPr>
            <a:spLocks noChangeArrowheads="1"/>
          </p:cNvSpPr>
          <p:nvPr/>
        </p:nvSpPr>
        <p:spPr bwMode="auto">
          <a:xfrm>
            <a:off x="6019800" y="2616200"/>
            <a:ext cx="2743200" cy="6096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Area Command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Public Information Officer</a:t>
            </a:r>
          </a:p>
        </p:txBody>
      </p:sp>
      <p:sp>
        <p:nvSpPr>
          <p:cNvPr id="892934" name="AutoShape 6"/>
          <p:cNvSpPr>
            <a:spLocks noChangeArrowheads="1"/>
          </p:cNvSpPr>
          <p:nvPr/>
        </p:nvSpPr>
        <p:spPr bwMode="auto">
          <a:xfrm>
            <a:off x="990600" y="2590800"/>
            <a:ext cx="19050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IC/UC 1</a:t>
            </a:r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4572000" y="4191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>
            <a:off x="4572000" y="4167188"/>
            <a:ext cx="0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37" name="Line 9"/>
          <p:cNvSpPr>
            <a:spLocks noChangeShapeType="1"/>
          </p:cNvSpPr>
          <p:nvPr/>
        </p:nvSpPr>
        <p:spPr bwMode="auto">
          <a:xfrm>
            <a:off x="6705600" y="419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38" name="AutoShape 10"/>
          <p:cNvSpPr>
            <a:spLocks noChangeArrowheads="1"/>
          </p:cNvSpPr>
          <p:nvPr/>
        </p:nvSpPr>
        <p:spPr bwMode="auto">
          <a:xfrm>
            <a:off x="6019800" y="3302000"/>
            <a:ext cx="2743200" cy="6096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Area Command 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Liaison Officer</a:t>
            </a:r>
          </a:p>
        </p:txBody>
      </p:sp>
      <p:sp>
        <p:nvSpPr>
          <p:cNvPr id="892939" name="Line 11"/>
          <p:cNvSpPr>
            <a:spLocks noChangeShapeType="1"/>
          </p:cNvSpPr>
          <p:nvPr/>
        </p:nvSpPr>
        <p:spPr bwMode="auto">
          <a:xfrm>
            <a:off x="5486400" y="29845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40" name="Line 12"/>
          <p:cNvSpPr>
            <a:spLocks noChangeShapeType="1"/>
          </p:cNvSpPr>
          <p:nvPr/>
        </p:nvSpPr>
        <p:spPr bwMode="auto">
          <a:xfrm>
            <a:off x="5486400" y="36703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2941" name="AutoShape 13"/>
          <p:cNvSpPr>
            <a:spLocks noChangeArrowheads="1"/>
          </p:cNvSpPr>
          <p:nvPr/>
        </p:nvSpPr>
        <p:spPr bwMode="auto">
          <a:xfrm>
            <a:off x="990600" y="3505200"/>
            <a:ext cx="19050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>
                <a:solidFill>
                  <a:srgbClr val="1D3B59"/>
                </a:solidFill>
                <a:latin typeface="Arial" charset="0"/>
              </a:rPr>
              <a:t>IC/UC 2</a:t>
            </a: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990600" y="4343400"/>
            <a:ext cx="19050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>
                <a:solidFill>
                  <a:srgbClr val="1D3B59"/>
                </a:solidFill>
                <a:latin typeface="Arial" charset="0"/>
              </a:rPr>
              <a:t>IC/UC 3</a:t>
            </a:r>
          </a:p>
        </p:txBody>
      </p:sp>
      <p:cxnSp>
        <p:nvCxnSpPr>
          <p:cNvPr id="892943" name="AutoShape 15"/>
          <p:cNvCxnSpPr>
            <a:cxnSpLocks noChangeShapeType="1"/>
          </p:cNvCxnSpPr>
          <p:nvPr/>
        </p:nvCxnSpPr>
        <p:spPr bwMode="auto">
          <a:xfrm rot="10800000" flipV="1">
            <a:off x="2895600" y="2895600"/>
            <a:ext cx="1905000" cy="2266950"/>
          </a:xfrm>
          <a:prstGeom prst="bentConnector3">
            <a:avLst>
              <a:gd name="adj1" fmla="val 858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581400" y="4241800"/>
            <a:ext cx="19050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Assistant 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Area Commander </a:t>
            </a:r>
            <a:endParaRPr kumimoji="0" lang="en-US" sz="1600" b="1" dirty="0">
              <a:solidFill>
                <a:srgbClr val="1D3B59"/>
              </a:solidFill>
              <a:latin typeface="Arial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Planning </a:t>
            </a:r>
          </a:p>
        </p:txBody>
      </p:sp>
      <p:sp>
        <p:nvSpPr>
          <p:cNvPr id="892947" name="AutoShape 19"/>
          <p:cNvSpPr>
            <a:spLocks noChangeArrowheads="1"/>
          </p:cNvSpPr>
          <p:nvPr/>
        </p:nvSpPr>
        <p:spPr bwMode="auto">
          <a:xfrm>
            <a:off x="5715000" y="4114800"/>
            <a:ext cx="19812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Assistant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Area Commander </a:t>
            </a:r>
            <a:endParaRPr kumimoji="0" lang="en-US" sz="1600" b="1" dirty="0">
              <a:solidFill>
                <a:srgbClr val="1D3B59"/>
              </a:solidFill>
              <a:latin typeface="Arial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Logistics</a:t>
            </a:r>
          </a:p>
        </p:txBody>
      </p:sp>
      <p:sp>
        <p:nvSpPr>
          <p:cNvPr id="892950" name="AutoShape 22"/>
          <p:cNvSpPr>
            <a:spLocks noChangeArrowheads="1"/>
          </p:cNvSpPr>
          <p:nvPr/>
        </p:nvSpPr>
        <p:spPr bwMode="auto">
          <a:xfrm>
            <a:off x="4648200" y="5486400"/>
            <a:ext cx="2057400" cy="762000"/>
          </a:xfrm>
          <a:prstGeom prst="cube">
            <a:avLst>
              <a:gd name="adj" fmla="val 5833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>
                <a:solidFill>
                  <a:srgbClr val="1D3B59"/>
                </a:solidFill>
                <a:latin typeface="Arial" charset="0"/>
              </a:rPr>
              <a:t>Area Command 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500" b="1">
                <a:solidFill>
                  <a:srgbClr val="1D3B59"/>
                </a:solidFill>
                <a:latin typeface="Arial" charset="0"/>
              </a:rPr>
              <a:t>Critical Resources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500" b="1">
                <a:solidFill>
                  <a:srgbClr val="1D3B59"/>
                </a:solidFill>
                <a:latin typeface="Arial" charset="0"/>
              </a:rPr>
              <a:t>Unit Leader</a:t>
            </a:r>
          </a:p>
        </p:txBody>
      </p:sp>
      <p:sp>
        <p:nvSpPr>
          <p:cNvPr id="892951" name="AutoShape 23"/>
          <p:cNvSpPr>
            <a:spLocks noChangeArrowheads="1"/>
          </p:cNvSpPr>
          <p:nvPr/>
        </p:nvSpPr>
        <p:spPr bwMode="auto">
          <a:xfrm>
            <a:off x="2501900" y="5486400"/>
            <a:ext cx="1905000" cy="762000"/>
          </a:xfrm>
          <a:prstGeom prst="cube">
            <a:avLst>
              <a:gd name="adj" fmla="val 6042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Area Command 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500" b="1" dirty="0">
                <a:solidFill>
                  <a:srgbClr val="1D3B59"/>
                </a:solidFill>
                <a:latin typeface="Arial" charset="0"/>
              </a:rPr>
              <a:t>Situation </a:t>
            </a:r>
            <a:br>
              <a:rPr kumimoji="0" lang="en-US" sz="1500" b="1" dirty="0">
                <a:solidFill>
                  <a:srgbClr val="1D3B59"/>
                </a:solidFill>
                <a:latin typeface="Arial" charset="0"/>
              </a:rPr>
            </a:br>
            <a:r>
              <a:rPr kumimoji="0" lang="en-US" sz="1500" b="1" dirty="0">
                <a:solidFill>
                  <a:srgbClr val="1D3B59"/>
                </a:solidFill>
                <a:latin typeface="Arial" charset="0"/>
              </a:rPr>
              <a:t>Unit Leader</a:t>
            </a:r>
          </a:p>
        </p:txBody>
      </p:sp>
      <p:sp>
        <p:nvSpPr>
          <p:cNvPr id="892953" name="Line 25"/>
          <p:cNvSpPr>
            <a:spLocks noChangeShapeType="1"/>
          </p:cNvSpPr>
          <p:nvPr/>
        </p:nvSpPr>
        <p:spPr bwMode="auto">
          <a:xfrm>
            <a:off x="3721100" y="53340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486400" y="2362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6019800" y="1930400"/>
            <a:ext cx="2743200" cy="6096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Area Command 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Safety </a:t>
            </a: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Officer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Incident Safety Chain</a:t>
            </a:r>
            <a:endParaRPr lang="en-US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2667000" y="2971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667000" y="3962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V="1">
            <a:off x="4800600" y="1905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990600" y="2590800"/>
            <a:ext cx="19050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IC/UC </a:t>
            </a: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1</a:t>
            </a:r>
            <a:endParaRPr lang="en-US" sz="1600" b="1" dirty="0" smtClean="0">
              <a:solidFill>
                <a:srgbClr val="1D3B59"/>
              </a:solidFill>
              <a:latin typeface="Arial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SOFR</a:t>
            </a:r>
            <a:endParaRPr kumimoji="0" lang="en-US" sz="1600" b="1" dirty="0">
              <a:solidFill>
                <a:srgbClr val="1D3B59"/>
              </a:solidFill>
              <a:latin typeface="Arial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90600" y="3657600"/>
            <a:ext cx="19050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IC/UC </a:t>
            </a: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2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600" b="1" dirty="0" smtClean="0">
                <a:solidFill>
                  <a:srgbClr val="1D3B59"/>
                </a:solidFill>
                <a:latin typeface="Arial" charset="0"/>
              </a:rPr>
              <a:t>SOFR</a:t>
            </a:r>
            <a:endParaRPr kumimoji="0" lang="en-US" sz="1600" b="1" dirty="0">
              <a:solidFill>
                <a:srgbClr val="1D3B59"/>
              </a:solidFill>
              <a:latin typeface="Arial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990600" y="4724400"/>
            <a:ext cx="1905000" cy="8382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IC/UC </a:t>
            </a: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3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600" b="1" dirty="0" smtClean="0">
                <a:solidFill>
                  <a:srgbClr val="1D3B59"/>
                </a:solidFill>
                <a:latin typeface="Arial" charset="0"/>
              </a:rPr>
              <a:t>SOFR</a:t>
            </a:r>
            <a:endParaRPr kumimoji="0" lang="en-US" sz="1600" b="1" dirty="0">
              <a:solidFill>
                <a:srgbClr val="1D3B59"/>
              </a:solidFill>
              <a:latin typeface="Arial" charset="0"/>
            </a:endParaRPr>
          </a:p>
        </p:txBody>
      </p:sp>
      <p:cxnSp>
        <p:nvCxnSpPr>
          <p:cNvPr id="22" name="AutoShape 15"/>
          <p:cNvCxnSpPr>
            <a:cxnSpLocks noChangeShapeType="1"/>
          </p:cNvCxnSpPr>
          <p:nvPr/>
        </p:nvCxnSpPr>
        <p:spPr bwMode="auto">
          <a:xfrm rot="10800000" flipV="1">
            <a:off x="2895600" y="2895600"/>
            <a:ext cx="1905000" cy="2266950"/>
          </a:xfrm>
          <a:prstGeom prst="bentConnector3">
            <a:avLst>
              <a:gd name="adj1" fmla="val 85833"/>
            </a:avLst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cxn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3505200" y="1219200"/>
            <a:ext cx="2743200" cy="660400"/>
          </a:xfrm>
          <a:prstGeom prst="cube">
            <a:avLst>
              <a:gd name="adj" fmla="val 11310"/>
            </a:avLst>
          </a:prstGeom>
          <a:solidFill>
            <a:srgbClr val="00B0F0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Area Command </a:t>
            </a:r>
          </a:p>
          <a:p>
            <a:pPr algn="ctr" eaLnBrk="1" hangingPunct="1">
              <a:lnSpc>
                <a:spcPct val="85000"/>
              </a:lnSpc>
            </a:pPr>
            <a:r>
              <a:rPr kumimoji="0" lang="en-US" sz="1600" b="1" dirty="0" smtClean="0">
                <a:solidFill>
                  <a:srgbClr val="1D3B59"/>
                </a:solidFill>
                <a:latin typeface="Arial" charset="0"/>
              </a:rPr>
              <a:t>Safety </a:t>
            </a:r>
            <a:r>
              <a:rPr kumimoji="0" lang="en-US" sz="1600" b="1" dirty="0">
                <a:solidFill>
                  <a:srgbClr val="1D3B59"/>
                </a:solidFill>
                <a:latin typeface="Arial" charset="0"/>
              </a:rPr>
              <a:t>Officer</a:t>
            </a:r>
          </a:p>
        </p:txBody>
      </p:sp>
      <p:pic>
        <p:nvPicPr>
          <p:cNvPr id="5122" name="Picture 2" descr="E:\katrina pictures\N.O. FLOOD 9-8-05 PA1 Bauman 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23446"/>
            <a:ext cx="4011895" cy="300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ew_Orleans_Subu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9562"/>
            <a:ext cx="7802536" cy="55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09" y="2514600"/>
            <a:ext cx="7802536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FOR AND RESPONDING</a:t>
            </a:r>
            <a:br>
              <a:rPr lang="en-US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INCIDENT</a:t>
            </a:r>
            <a:endParaRPr lang="en-US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1000" y="1837143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Response is a function of:</a:t>
            </a:r>
          </a:p>
          <a:p>
            <a:pPr marL="342900" indent="-231775" eaLnBrk="1" hangingPunct="1">
              <a:buSzPct val="116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Training and Preparation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31775" eaLnBrk="1" hangingPunct="1">
              <a:buSzPct val="116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enough qualified personnel with the right credentials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31775" eaLnBrk="1" hangingPunct="1">
              <a:buSzPct val="116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that can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large event.  </a:t>
            </a:r>
          </a:p>
          <a:p>
            <a:pPr marL="461963" lvl="3" indent="-176213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personnel do not necessarily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3"/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from your agency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3"/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can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from any of the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3"/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state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local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</a:p>
          <a:p>
            <a:pPr marL="461963" lvl="3"/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3"/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plan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1" eaLnBrk="1" hangingPunct="1">
              <a:buFontTx/>
              <a:buChar char="•"/>
            </a:pP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7023"/>
            <a:ext cx="3962400" cy="29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4094" y="3505200"/>
            <a:ext cx="15937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Table Mountain Fire 2012</a:t>
            </a:r>
            <a:endParaRPr lang="en-US" sz="105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41745" y="1704899"/>
            <a:ext cx="89157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Agreements with other agencies worked out in advance can allow for quick response of their personnel. </a:t>
            </a:r>
          </a:p>
          <a:p>
            <a:pPr marL="285750" indent="-285750" eaLnBrk="1" hangingPunct="1">
              <a:buSzPct val="11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33333"/>
              </a:solidFill>
            </a:endParaRPr>
          </a:p>
          <a:p>
            <a:pPr marL="342900" indent="-342900" eaLnBrk="1" hangingPunct="1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Inventories of equipment that the agencies have; </a:t>
            </a:r>
          </a:p>
          <a:p>
            <a:pPr marL="171450" indent="-171450" eaLnBrk="1" hangingPunct="1">
              <a:buSzPct val="110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333333"/>
              </a:solidFill>
            </a:endParaRPr>
          </a:p>
          <a:p>
            <a:pPr marL="342900" indent="-342900" eaLnBrk="1" hangingPunct="1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lists of equipment you will need with sources can quickly put what you need for the incident in your hands for the response</a:t>
            </a:r>
          </a:p>
        </p:txBody>
      </p:sp>
      <p:pic>
        <p:nvPicPr>
          <p:cNvPr id="8195" name="Picture 6" descr="part of evacuee a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741" y="4176772"/>
            <a:ext cx="3429301" cy="231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6218"/>
            <a:ext cx="2001690" cy="26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57199" y="1854858"/>
            <a:ext cx="84133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1" hangingPunct="1"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/>
              <a:t> Site </a:t>
            </a:r>
            <a:r>
              <a:rPr lang="en-US" sz="2400" dirty="0"/>
              <a:t>Safety Plans </a:t>
            </a:r>
            <a:r>
              <a:rPr lang="en-US" sz="2400" dirty="0" smtClean="0"/>
              <a:t>(ICS 208 Forms) should </a:t>
            </a:r>
            <a:r>
              <a:rPr lang="en-US" sz="2400" dirty="0"/>
              <a:t>be developed as soon as </a:t>
            </a:r>
            <a:r>
              <a:rPr lang="en-US" sz="2400" dirty="0" smtClean="0"/>
              <a:t>possible</a:t>
            </a:r>
            <a:endParaRPr lang="en-US" sz="2400" dirty="0"/>
          </a:p>
          <a:p>
            <a:pPr marL="627063" lvl="2" indent="-287338">
              <a:buFont typeface="Wingdings" panose="05000000000000000000" pitchFamily="2" charset="2"/>
              <a:buChar char="§"/>
            </a:pPr>
            <a:r>
              <a:rPr lang="en-US" sz="2400" dirty="0"/>
              <a:t>Having several types of other generic Site safety Plans from </a:t>
            </a:r>
            <a:endParaRPr lang="en-US" sz="2400" dirty="0" smtClean="0"/>
          </a:p>
          <a:p>
            <a:pPr marL="798513" lvl="2"/>
            <a:r>
              <a:rPr lang="en-US" sz="2400" dirty="0" smtClean="0"/>
              <a:t>other response </a:t>
            </a:r>
            <a:r>
              <a:rPr lang="en-US" sz="2400" dirty="0"/>
              <a:t>incidents can cut down development time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219" name="Picture 7" descr="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3352800" cy="25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boingboing.net/filesroot/In%20this%20June%2014,%202011%20%20photo,%20the%20Fort%20Calhoun%20nuclear%20power%20station,%20in%20Fort%20Calhoun,%20Neb.,was%20surrounded%20by%20flood%20waters%20from%20the%20Missouri%20Ri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117" y="3429000"/>
            <a:ext cx="4455459" cy="2492273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NIMS and the Incident Safety Officer</a:t>
            </a:r>
            <a:endParaRPr lang="en-US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81000" y="1871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SzPct val="113000"/>
              <a:buFont typeface="Arial" panose="020B0604020202020204" pitchFamily="34" charset="0"/>
              <a:buChar char="•"/>
            </a:pPr>
            <a:r>
              <a:rPr lang="en-US" sz="2400" dirty="0"/>
              <a:t>Get qualified Safety Assistants(SA) in the field as soon as possible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0" y="2209800"/>
            <a:ext cx="79102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68375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Must be properly equipped for the conditions</a:t>
            </a:r>
          </a:p>
          <a:p>
            <a:pPr marL="968375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Must have reasonable shelter and facilities</a:t>
            </a:r>
          </a:p>
          <a:p>
            <a:pPr marL="968375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Need to have working communications</a:t>
            </a:r>
          </a:p>
          <a:p>
            <a:pPr marL="968375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Need to be located initially at key staging areas</a:t>
            </a:r>
          </a:p>
          <a:p>
            <a:pPr marL="968375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Should initially go out with </a:t>
            </a:r>
            <a:r>
              <a:rPr lang="en-US" sz="2400" dirty="0" smtClean="0"/>
              <a:t>teams </a:t>
            </a:r>
            <a:r>
              <a:rPr lang="en-US" sz="2400" dirty="0"/>
              <a:t>to see how they are </a:t>
            </a:r>
          </a:p>
          <a:p>
            <a:pPr marL="625475" lvl="2" indent="342900"/>
            <a:r>
              <a:rPr lang="en-US" sz="2400" dirty="0"/>
              <a:t>dealing </a:t>
            </a:r>
            <a:r>
              <a:rPr lang="en-US" sz="2400" dirty="0" smtClean="0"/>
              <a:t>with the </a:t>
            </a:r>
            <a:r>
              <a:rPr lang="en-US" sz="2400" dirty="0"/>
              <a:t>incident response </a:t>
            </a:r>
            <a:endParaRPr lang="en-US" sz="2400" dirty="0" smtClean="0"/>
          </a:p>
          <a:p>
            <a:pPr marL="625475" lvl="2" indent="342900"/>
            <a:r>
              <a:rPr lang="en-US" sz="2400" dirty="0" smtClean="0"/>
              <a:t>hazards</a:t>
            </a:r>
            <a:endParaRPr lang="en-US" sz="2400" dirty="0"/>
          </a:p>
          <a:p>
            <a:pPr marL="968375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Set up regular </a:t>
            </a:r>
            <a:r>
              <a:rPr lang="en-US" sz="2400" dirty="0" smtClean="0"/>
              <a:t>information </a:t>
            </a:r>
          </a:p>
          <a:p>
            <a:pPr marL="625475" lvl="2" indent="342900"/>
            <a:r>
              <a:rPr lang="en-US" sz="2400" dirty="0" smtClean="0"/>
              <a:t>downloads </a:t>
            </a:r>
            <a:r>
              <a:rPr lang="en-US" sz="2400" dirty="0"/>
              <a:t>from SA’s on a </a:t>
            </a:r>
          </a:p>
          <a:p>
            <a:pPr marL="627063" lvl="2" indent="341313"/>
            <a:r>
              <a:rPr lang="en-US" sz="2400" dirty="0"/>
              <a:t>time staggered basis</a:t>
            </a:r>
          </a:p>
        </p:txBody>
      </p:sp>
      <p:pic>
        <p:nvPicPr>
          <p:cNvPr id="10245" name="Picture 13" descr="IMG_0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34" y="4191000"/>
            <a:ext cx="3386665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305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SzPct val="114000"/>
              <a:buFont typeface="Arial" panose="020B0604020202020204" pitchFamily="34" charset="0"/>
              <a:buChar char="•"/>
            </a:pPr>
            <a:r>
              <a:rPr lang="en-US" sz="2400" dirty="0"/>
              <a:t>Most incidents of this type will have evolved into an ICS Unified Command type of response.  </a:t>
            </a:r>
            <a:endParaRPr lang="en-US" sz="2000" dirty="0"/>
          </a:p>
          <a:p>
            <a:pPr marL="342900" indent="-342900" eaLnBrk="1" hangingPunct="1">
              <a:buSzPct val="114000"/>
              <a:buFont typeface="Arial" panose="020B0604020202020204" pitchFamily="34" charset="0"/>
              <a:buChar char="•"/>
            </a:pPr>
            <a:r>
              <a:rPr lang="en-US" sz="2400" dirty="0"/>
              <a:t>A pre-filled out ICS 213 Message form with initial equipment an personnel resource needs can save </a:t>
            </a:r>
            <a:r>
              <a:rPr lang="en-US" sz="2400" dirty="0" smtClean="0"/>
              <a:t>time </a:t>
            </a:r>
            <a:r>
              <a:rPr lang="en-US" sz="2400" dirty="0"/>
              <a:t>as it can be delivered to the </a:t>
            </a:r>
            <a:r>
              <a:rPr lang="en-US" sz="2400" dirty="0" smtClean="0"/>
              <a:t>logistics </a:t>
            </a:r>
            <a:r>
              <a:rPr lang="en-US" sz="2400" dirty="0"/>
              <a:t>section by fax or upon your </a:t>
            </a:r>
            <a:endParaRPr lang="en-US" sz="2400" dirty="0" smtClean="0"/>
          </a:p>
          <a:p>
            <a:pPr marL="341313" eaLnBrk="1" hangingPunct="1">
              <a:buSzPct val="114000"/>
            </a:pPr>
            <a:r>
              <a:rPr lang="en-US" sz="2400" dirty="0" smtClean="0"/>
              <a:t>arrival </a:t>
            </a:r>
            <a:r>
              <a:rPr lang="en-US" sz="2400" dirty="0"/>
              <a:t>to the Incident </a:t>
            </a:r>
            <a:r>
              <a:rPr lang="en-US" sz="2400" dirty="0" smtClean="0"/>
              <a:t>Command</a:t>
            </a:r>
          </a:p>
          <a:p>
            <a:pPr marL="341313" eaLnBrk="1" hangingPunct="1">
              <a:buSzPct val="114000"/>
            </a:pPr>
            <a:r>
              <a:rPr lang="en-US" sz="2400" dirty="0" smtClean="0"/>
              <a:t>Post</a:t>
            </a:r>
            <a:r>
              <a:rPr lang="en-US" sz="2400" dirty="0"/>
              <a:t>.  </a:t>
            </a:r>
          </a:p>
          <a:p>
            <a:pPr marL="171450" indent="-171450" eaLnBrk="1" hangingPunct="1">
              <a:buSzPct val="114000"/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11267" name="Picture 5" descr="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3715745"/>
            <a:ext cx="3541059" cy="280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Katrina AIHA Pics\CIMG0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4055758"/>
            <a:ext cx="2839280" cy="21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03412" y="1416482"/>
            <a:ext cx="85209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1" hangingPunct="1">
              <a:buSzPct val="113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 eaLnBrk="1" hangingPunct="1">
              <a:buSzPct val="113000"/>
              <a:buFont typeface="Arial" panose="020B0604020202020204" pitchFamily="34" charset="0"/>
              <a:buChar char="•"/>
            </a:pPr>
            <a:r>
              <a:rPr lang="en-US" sz="2400" dirty="0"/>
              <a:t>Qualified safety personnel from your preplanned resource lists can be contacted and issued travel orders.  </a:t>
            </a:r>
          </a:p>
          <a:p>
            <a:pPr marL="171450" indent="-171450" eaLnBrk="1" hangingPunct="1">
              <a:buSzPct val="113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 eaLnBrk="1" hangingPunct="1">
              <a:buSzPct val="113000"/>
              <a:buFont typeface="Arial" panose="020B0604020202020204" pitchFamily="34" charset="0"/>
              <a:buChar char="•"/>
            </a:pPr>
            <a:r>
              <a:rPr lang="en-US" sz="2400" dirty="0"/>
              <a:t>The message to the Safety Assistants in route should include information on weather and incident conditions, reporting information, length of deployment and equipment to bring.</a:t>
            </a:r>
          </a:p>
        </p:txBody>
      </p:sp>
      <p:pic>
        <p:nvPicPr>
          <p:cNvPr id="12292" name="Picture 8" descr="IMG_0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69390"/>
            <a:ext cx="3502151" cy="275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evere Weat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3908236" cy="17526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560294" y="1600200"/>
            <a:ext cx="83058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SzPct val="114000"/>
              <a:buFont typeface="Arial" panose="020B0604020202020204" pitchFamily="34" charset="0"/>
              <a:buChar char="•"/>
            </a:pPr>
            <a:r>
              <a:rPr lang="en-US" sz="2400" dirty="0"/>
              <a:t>After the initial site safety plan has been put together assessing the risks and hazard mitigations, a list of personnel protective equipment for the responders, detection and measurement equipment, and equipment and resources for your Safety Assistants needs to be generated.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25475" indent="-342900" eaLnBrk="1" hangingPunct="1">
              <a:buFont typeface="Wingdings" panose="05000000000000000000" pitchFamily="2" charset="2"/>
              <a:buChar char="§"/>
            </a:pPr>
            <a:r>
              <a:rPr lang="en-US" sz="2400" dirty="0"/>
              <a:t>This can be expedited by using preplanned listing of equipment and resources </a:t>
            </a:r>
            <a:r>
              <a:rPr lang="en-US" sz="2400" dirty="0" smtClean="0"/>
              <a:t>with</a:t>
            </a:r>
          </a:p>
          <a:p>
            <a:pPr marL="631825" eaLnBrk="1" hangingPunct="1"/>
            <a:r>
              <a:rPr lang="en-US" sz="2400" dirty="0" smtClean="0"/>
              <a:t>suggested </a:t>
            </a:r>
            <a:r>
              <a:rPr lang="en-US" sz="2400" dirty="0"/>
              <a:t>sources that you </a:t>
            </a:r>
            <a:endParaRPr lang="en-US" sz="2400" dirty="0" smtClean="0"/>
          </a:p>
          <a:p>
            <a:pPr marL="631825" eaLnBrk="1" hangingPunct="1"/>
            <a:r>
              <a:rPr lang="en-US" sz="2400" dirty="0" smtClean="0"/>
              <a:t>had </a:t>
            </a:r>
            <a:r>
              <a:rPr lang="en-US" sz="2400" dirty="0"/>
              <a:t>generated for use in </a:t>
            </a:r>
          </a:p>
          <a:p>
            <a:pPr marL="623888" eaLnBrk="1" hangingPunct="1"/>
            <a:r>
              <a:rPr lang="en-US" sz="2400" dirty="0" smtClean="0"/>
              <a:t>disasters.</a:t>
            </a:r>
          </a:p>
        </p:txBody>
      </p:sp>
      <p:pic>
        <p:nvPicPr>
          <p:cNvPr id="5" name="Picture 12" descr="Severe Wea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75760"/>
            <a:ext cx="3471838" cy="2316367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9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29213"/>
              </p:ext>
            </p:extLst>
          </p:nvPr>
        </p:nvGraphicFramePr>
        <p:xfrm>
          <a:off x="723900" y="1562149"/>
          <a:ext cx="7772400" cy="3201868"/>
        </p:xfrm>
        <a:graphic>
          <a:graphicData uri="http://schemas.openxmlformats.org/drawingml/2006/table">
            <a:tbl>
              <a:tblPr/>
              <a:tblGrid>
                <a:gridCol w="3577771"/>
                <a:gridCol w="1862138"/>
                <a:gridCol w="2332491"/>
              </a:tblGrid>
              <a:tr h="614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 Volume Garden Sprayers (4-gal)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None  $78.93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Home Depot 1-800-430-3376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Clorox (1 Gal)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35417  $9.29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Home Depot 1-800-430-3376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Mosquito Traps (Mosquito magnet)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None  $199.00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Home Depot 1-800-430-3376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Sampling Devices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Nalgene Storm water Sampler, 36”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Safety Soil Sampler, 36”</a:t>
                      </a: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Sampling Devices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11379 $35.20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25406 $141.00</a:t>
                      </a: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Lab Safety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1-800-356-0783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86" marR="87086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0" name="Text Box 101"/>
          <p:cNvSpPr txBox="1">
            <a:spLocks noChangeArrowheads="1"/>
          </p:cNvSpPr>
          <p:nvPr/>
        </p:nvSpPr>
        <p:spPr bwMode="auto">
          <a:xfrm>
            <a:off x="524435" y="4876800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equipment should be ordered next day delivery or as soon as possible.  Other sources could include other federal and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 that may stockpile specific items.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SAFETY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INCIDENTS IN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961" y="1447800"/>
            <a:ext cx="892628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 err="1">
                <a:latin typeface="Arial" charset="0"/>
              </a:rPr>
              <a:t>Haz</a:t>
            </a:r>
            <a:r>
              <a:rPr lang="en-US" dirty="0">
                <a:latin typeface="Arial" charset="0"/>
              </a:rPr>
              <a:t>-Map: Occupational Exposure to Hazardous Agents</a:t>
            </a:r>
            <a:endParaRPr lang="en-US" sz="1400" dirty="0">
              <a:latin typeface="Arial" charset="0"/>
              <a:hlinkClick r:id="rId3"/>
            </a:endParaRP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4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4"/>
              </a:rPr>
              <a:t>hazmap.nlm.nih.gov/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OSHA </a:t>
            </a:r>
            <a:r>
              <a:rPr lang="en-US" dirty="0" err="1">
                <a:latin typeface="Arial" charset="0"/>
              </a:rPr>
              <a:t>eTools</a:t>
            </a:r>
            <a:r>
              <a:rPr lang="en-US" dirty="0">
                <a:latin typeface="Arial" charset="0"/>
              </a:rPr>
              <a:t> and Electronic Products for Compliance Assistance </a:t>
            </a:r>
            <a:r>
              <a:rPr lang="en-US" sz="1400" dirty="0">
                <a:solidFill>
                  <a:srgbClr val="FFFF00"/>
                </a:solidFill>
                <a:latin typeface="Arial" charset="0"/>
                <a:hlinkClick r:id="rId3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3"/>
              </a:rPr>
              <a:t>www.osha.gov/dts/osta/oshasoft/index.html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Permissible Exposure Limits (PELs) </a:t>
            </a:r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5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5"/>
              </a:rPr>
              <a:t>www.osha.gov/SLTC/pel/index.html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 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NIOSH Emergency Preparedness and Response 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6"/>
              </a:rPr>
              <a:t>http://www.cdc.gov/niosh/programs/epr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6"/>
              </a:rPr>
              <a:t>/</a:t>
            </a:r>
            <a:r>
              <a:rPr lang="en-US" sz="1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NIOSH Pocket Guide to Chemical Hazards 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7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7"/>
              </a:rPr>
              <a:t>www.cdc.gov/niosh/npg/default.html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Operational Risk Management Process (ORM)  </a:t>
            </a:r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8"/>
              </a:rPr>
              <a:t>matthew.bernard2@fema.dhs.gov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4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ICS Manual Detailed Information 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Arial" charset="0"/>
                <a:hlinkClick r:id="rId9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9"/>
              </a:rPr>
              <a:t>www.ecy.wa.gov/programs/spills/preparedness/Drills/drilltrac.html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en-US" dirty="0" smtClean="0">
                <a:latin typeface="Arial" charset="0"/>
              </a:rPr>
              <a:t>USCG </a:t>
            </a:r>
            <a:r>
              <a:rPr lang="en-US" dirty="0">
                <a:latin typeface="Arial" charset="0"/>
              </a:rPr>
              <a:t>National Strike Force (NSF) Site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Arial" charset="0"/>
                <a:hlinkClick r:id="rId10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10"/>
              </a:rPr>
              <a:t>www.uscg.mil/hq/nsfweb/default.asp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130314"/>
            <a:ext cx="9274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9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INFORMATION </a:t>
            </a:r>
            <a:r>
              <a:rPr lang="en-US" sz="39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  <a:endParaRPr lang="en-US" sz="39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E:\katrina pictures\Departing_Saints_practice_fiel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73136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81000" y="914400"/>
            <a:ext cx="8627001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Weather Information Resources </a:t>
            </a:r>
          </a:p>
          <a:p>
            <a:r>
              <a:rPr lang="en-US" sz="1400" dirty="0">
                <a:solidFill>
                  <a:srgbClr val="FFFF00"/>
                </a:solidFill>
                <a:latin typeface="Arial" charset="0"/>
                <a:hlinkClick r:id="rId3"/>
              </a:rPr>
              <a:t>http://www.weather.com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3"/>
              </a:rPr>
              <a:t>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sz="1400" dirty="0">
              <a:latin typeface="Arial" charset="0"/>
              <a:hlinkClick r:id="rId4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NOAA’s </a:t>
            </a:r>
            <a:r>
              <a:rPr lang="en-US" dirty="0">
                <a:latin typeface="Arial" charset="0"/>
              </a:rPr>
              <a:t>Office of Response and Restoration (OR&amp;R) Scientific Support</a:t>
            </a:r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4"/>
              </a:rPr>
              <a:t>http://response.restoration.noaa.gov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4"/>
              </a:rPr>
              <a:t>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USCG Chemical Hazards Response Information System (CHRIS)</a:t>
            </a:r>
          </a:p>
          <a:p>
            <a:r>
              <a:rPr lang="en-US" sz="1400" dirty="0">
                <a:solidFill>
                  <a:srgbClr val="FFFF00"/>
                </a:solidFill>
                <a:latin typeface="Arial" charset="0"/>
                <a:hlinkClick r:id="rId5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5"/>
              </a:rPr>
              <a:t>www.uscg.mil/directives/cim/16000-16999/CIM_16616_6A.pdf</a:t>
            </a:r>
            <a:endParaRPr lang="en-US" sz="14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Arial" charset="0"/>
                <a:hlinkClick r:id="rId6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6"/>
              </a:rPr>
              <a:t>wiser.nlm.nih.gov/about.html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Toxic </a:t>
            </a:r>
            <a:r>
              <a:rPr lang="en-US" dirty="0">
                <a:latin typeface="Arial" charset="0"/>
              </a:rPr>
              <a:t>Substances Directory Michigan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7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7"/>
              </a:rPr>
              <a:t>www.michigan.gov/documents/Draft-InfoDirectory_79334_7.pdf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US Department of Transportation Office of Hazardous Materials Safety Information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8"/>
              </a:rPr>
              <a:t>http://hazmat.dot.gov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8"/>
              </a:rPr>
              <a:t>/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MSDS Online Link Site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9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9"/>
              </a:rPr>
              <a:t>www.ilpi.com/msds/index.html#What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American Industrial Hygiene Association Website 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10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10"/>
              </a:rPr>
              <a:t>www.aiha.org/Content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American National Standards Institute</a:t>
            </a:r>
          </a:p>
          <a:p>
            <a:r>
              <a:rPr lang="en-US" sz="1400" dirty="0">
                <a:solidFill>
                  <a:srgbClr val="FFFF00"/>
                </a:solidFill>
                <a:latin typeface="Arial" charset="0"/>
                <a:hlinkClick r:id="rId11"/>
              </a:rPr>
              <a:t>http://webstore.ansi.org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11"/>
              </a:rPr>
              <a:t>/</a:t>
            </a:r>
            <a:endParaRPr lang="en-US" sz="14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OSHA </a:t>
            </a:r>
            <a:r>
              <a:rPr lang="en-US" dirty="0">
                <a:latin typeface="Arial" charset="0"/>
              </a:rPr>
              <a:t>Resources on Disaster Recovery Hazards 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12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12"/>
              </a:rPr>
              <a:t>www.osha.gov/OshDoc/hurricaneRecovery.html#fact</a:t>
            </a:r>
            <a:endParaRPr lang="en-US" sz="14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26" name="Picture 2" descr="D:\DSC_008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43" y="4038600"/>
            <a:ext cx="3562406" cy="23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130314"/>
            <a:ext cx="9274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9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INFORMATION </a:t>
            </a:r>
            <a:r>
              <a:rPr lang="en-US" sz="39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  <a:endParaRPr lang="en-US" sz="39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Occupational Safety &amp; Health Administration Index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hlinkClick r:id="rId3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hlinkClick r:id="rId3"/>
              </a:rPr>
              <a:t>www.osha.gov/html/a-z-index.html#D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  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National Institute of Safety &amp; Health </a:t>
            </a:r>
            <a:r>
              <a:rPr lang="en-US" dirty="0" smtClean="0">
                <a:latin typeface="Arial" charset="0"/>
              </a:rPr>
              <a:t>Index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  <a:hlinkClick r:id="rId4"/>
              </a:rPr>
              <a:t>ht</a:t>
            </a:r>
            <a:r>
              <a:rPr lang="en-US" dirty="0">
                <a:solidFill>
                  <a:srgbClr val="FFFF00"/>
                </a:solidFill>
                <a:latin typeface="Arial" charset="0"/>
                <a:hlinkClick r:id="rId4"/>
              </a:rPr>
              <a:t>tp://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hlinkClick r:id="rId4"/>
              </a:rPr>
              <a:t>www.cdc.gov/niosh/npptl/default.html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NIOSH Emergency Response Resources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hlinkClick r:id="rId5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hlinkClick r:id="rId5"/>
              </a:rPr>
              <a:t>www.cdc.gov/niosh/topics/emres/sitemgt.html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FEMA </a:t>
            </a:r>
            <a:r>
              <a:rPr lang="en-US" dirty="0">
                <a:latin typeface="Arial" charset="0"/>
              </a:rPr>
              <a:t>NIMS Resources</a:t>
            </a: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6"/>
              </a:rPr>
              <a:t>http://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6"/>
              </a:rPr>
              <a:t>www.fema.gov/emergency/nims/index.shtm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National Special Teams Handbook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7"/>
              </a:rPr>
              <a:t>http://www.uscg.mil/hq/nsfweb/foscr/ASTFOSCRSeminar/References/hazmatteamsguide.pdf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</a:t>
            </a:r>
          </a:p>
          <a:p>
            <a:r>
              <a:rPr lang="en-US" dirty="0" smtClean="0">
                <a:latin typeface="Arial" charset="0"/>
              </a:rPr>
              <a:t>Environmental </a:t>
            </a:r>
            <a:r>
              <a:rPr lang="en-US" dirty="0">
                <a:latin typeface="Arial" charset="0"/>
              </a:rPr>
              <a:t>Protection Agency Emergency Response Team Information</a:t>
            </a:r>
            <a:endParaRPr lang="en-US" dirty="0">
              <a:latin typeface="Arial" charset="0"/>
              <a:hlinkClick r:id="rId8"/>
            </a:endParaRPr>
          </a:p>
          <a:p>
            <a:pPr eaLnBrk="1" hangingPunct="1"/>
            <a:r>
              <a:rPr lang="en-US" sz="1400" dirty="0">
                <a:solidFill>
                  <a:srgbClr val="FFFF00"/>
                </a:solidFill>
                <a:latin typeface="Arial" charset="0"/>
                <a:hlinkClick r:id="rId8"/>
              </a:rPr>
              <a:t>http://www.ert.org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8"/>
              </a:rPr>
              <a:t>/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   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USCG Homeport ICS Forms and Job Aids</a:t>
            </a:r>
            <a:endParaRPr lang="en-US" dirty="0">
              <a:latin typeface="Arial" charset="0"/>
              <a:hlinkClick r:id="rId9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Arial" charset="0"/>
                <a:hlinkClick r:id="rId10"/>
              </a:rPr>
              <a:t>https://homeport.uscg.mil/mycg/portal/ep/home.do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en-US" dirty="0">
                <a:latin typeface="Arial" charset="0"/>
              </a:rPr>
              <a:t>National Response Team Site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hlinkClick r:id="rId11"/>
              </a:rPr>
              <a:t>http://nrt.org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hlinkClick r:id="rId11"/>
              </a:rPr>
              <a:t>/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Western Response Resource List (WRRL) Oil Spill Resources for West Coast USA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hlinkClick r:id="rId12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hlinkClick r:id="rId12"/>
              </a:rPr>
              <a:t>www.wrrl.us/index.html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    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2400" y="130314"/>
            <a:ext cx="9274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9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INFORMATION </a:t>
            </a:r>
            <a:r>
              <a:rPr lang="en-US" sz="39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  <a:endParaRPr lang="en-US" sz="39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210729" cy="24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24" name="Picture 12" descr="C:\Documents and Settings\mquealy\Desktop\DHS_fema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9819" y="5437971"/>
            <a:ext cx="38377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Contact:</a:t>
            </a:r>
          </a:p>
          <a:p>
            <a:r>
              <a:rPr lang="en-US" sz="2000" dirty="0" smtClean="0">
                <a:solidFill>
                  <a:srgbClr val="FFFF00"/>
                </a:solidFill>
                <a:hlinkClick r:id="rId3"/>
              </a:rPr>
              <a:t>Matthew.Bernard2@fema.dhs.gov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/>
              <a:t>FEMA Region 10  </a:t>
            </a:r>
          </a:p>
          <a:p>
            <a:r>
              <a:rPr lang="en-US" sz="2000" dirty="0" smtClean="0"/>
              <a:t>425-487-4634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NRF/NIMS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Structures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2209798" y="3670300"/>
            <a:ext cx="925513" cy="8874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8447088" y="2668588"/>
            <a:ext cx="1587" cy="6223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321050" y="3455988"/>
            <a:ext cx="4679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29225" y="3116263"/>
            <a:ext cx="1044575" cy="712787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Joint Field Office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272213" y="3116263"/>
            <a:ext cx="1016000" cy="70485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Regional Response Coordination Center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939088" y="3121025"/>
            <a:ext cx="1017587" cy="696913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National 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Response 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Coordination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Center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954963" y="2076450"/>
            <a:ext cx="1025525" cy="6381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National Incident Coordinator</a:t>
            </a:r>
          </a:p>
          <a:p>
            <a:pPr algn="ctr"/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886200" y="3138488"/>
            <a:ext cx="1138238" cy="693737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State Emergency Operations Center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44488" y="2378493"/>
            <a:ext cx="39671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 dirty="0">
                <a:solidFill>
                  <a:srgbClr val="002060"/>
                </a:solidFill>
                <a:latin typeface="Arial" charset="0"/>
              </a:rPr>
              <a:t>Multiagency Coordination Entity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charset="0"/>
              </a:rPr>
              <a:t>  Strategic coordination </a:t>
            </a:r>
          </a:p>
          <a:p>
            <a:endParaRPr lang="en-US" sz="1200" dirty="0">
              <a:solidFill>
                <a:srgbClr val="002060"/>
              </a:solidFill>
              <a:latin typeface="Arial" charset="0"/>
            </a:endParaRPr>
          </a:p>
          <a:p>
            <a:endParaRPr lang="en-US" sz="1000" dirty="0">
              <a:solidFill>
                <a:srgbClr val="002060"/>
              </a:solidFill>
              <a:latin typeface="Arial" charset="0"/>
            </a:endParaRPr>
          </a:p>
          <a:p>
            <a:endParaRPr lang="en-US" sz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25425" y="3013075"/>
            <a:ext cx="30464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2713" indent="-112713"/>
            <a:r>
              <a:rPr lang="en-US" sz="1400" b="1" dirty="0">
                <a:solidFill>
                  <a:srgbClr val="002060"/>
                </a:solidFill>
                <a:latin typeface="Arial" charset="0"/>
              </a:rPr>
              <a:t>Multiagency Coordination Centers/EOCs</a:t>
            </a:r>
          </a:p>
          <a:p>
            <a:pPr marL="112713" indent="-112713">
              <a:buFont typeface="Wingdings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latin typeface="Arial" charset="0"/>
              </a:rPr>
              <a:t> Support and coordination</a:t>
            </a:r>
          </a:p>
          <a:p>
            <a:pPr marL="112713" indent="-112713"/>
            <a:endParaRPr lang="en-US" sz="1200" dirty="0">
              <a:solidFill>
                <a:srgbClr val="002060"/>
              </a:solidFill>
              <a:latin typeface="Arial" charset="0"/>
            </a:endParaRPr>
          </a:p>
          <a:p>
            <a:pPr marL="112713" indent="-112713"/>
            <a:endParaRPr lang="en-US" sz="1200" dirty="0">
              <a:solidFill>
                <a:srgbClr val="002060"/>
              </a:solidFill>
              <a:latin typeface="Arial" charset="0"/>
            </a:endParaRPr>
          </a:p>
          <a:p>
            <a:pPr marL="112713" indent="-112713"/>
            <a:endParaRPr lang="en-US" sz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55575" y="4032250"/>
            <a:ext cx="26447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</a:rPr>
              <a:t>Incident Command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  Directing on-scene emergency </a:t>
            </a:r>
            <a:br>
              <a:rPr lang="en-US" sz="1200" dirty="0">
                <a:solidFill>
                  <a:schemeClr val="bg1"/>
                </a:solidFill>
                <a:latin typeface="Arial" charset="0"/>
              </a:rPr>
            </a:br>
            <a:r>
              <a:rPr lang="en-US" sz="1200" dirty="0">
                <a:solidFill>
                  <a:schemeClr val="bg1"/>
                </a:solidFill>
                <a:latin typeface="Arial" charset="0"/>
              </a:rPr>
              <a:t>     management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1438" y="1725613"/>
            <a:ext cx="14874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Arial" charset="0"/>
              </a:rPr>
              <a:t>NIMS Role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0" y="2898775"/>
            <a:ext cx="9228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0" y="3971925"/>
            <a:ext cx="919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296" y="4011613"/>
            <a:ext cx="3533775" cy="1897062"/>
            <a:chOff x="155575" y="4573588"/>
            <a:chExt cx="3533775" cy="1897062"/>
          </a:xfrm>
        </p:grpSpPr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1298575" y="4573588"/>
              <a:ext cx="1193800" cy="947737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3033713" y="6372225"/>
              <a:ext cx="344487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5575" y="4918075"/>
              <a:ext cx="3533775" cy="1552575"/>
              <a:chOff x="155575" y="4918075"/>
              <a:chExt cx="3533775" cy="1552575"/>
            </a:xfrm>
          </p:grpSpPr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712788" y="5710238"/>
                <a:ext cx="0" cy="6810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3" name="Text Box 23"/>
              <p:cNvSpPr txBox="1">
                <a:spLocks noChangeArrowheads="1"/>
              </p:cNvSpPr>
              <p:nvPr/>
            </p:nvSpPr>
            <p:spPr bwMode="auto">
              <a:xfrm>
                <a:off x="1349375" y="4918075"/>
                <a:ext cx="1085850" cy="55403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Arial" charset="0"/>
                  </a:rPr>
                  <a:t>Local</a:t>
                </a:r>
              </a:p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Arial" charset="0"/>
                  </a:rPr>
                  <a:t>Area</a:t>
                </a:r>
              </a:p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Arial" charset="0"/>
                  </a:rPr>
                  <a:t>Command</a:t>
                </a:r>
              </a:p>
              <a:p>
                <a:pPr algn="ctr"/>
                <a:endParaRPr lang="en-US" sz="1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>
                <a:off x="1922463" y="5529263"/>
                <a:ext cx="0" cy="86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5" name="Line 25"/>
              <p:cNvSpPr>
                <a:spLocks noChangeShapeType="1"/>
              </p:cNvSpPr>
              <p:nvPr/>
            </p:nvSpPr>
            <p:spPr bwMode="auto">
              <a:xfrm>
                <a:off x="712788" y="5705475"/>
                <a:ext cx="22621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 flipH="1">
                <a:off x="2955925" y="5711825"/>
                <a:ext cx="11113" cy="376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8" name="Text Box 28"/>
              <p:cNvSpPr txBox="1">
                <a:spLocks noChangeArrowheads="1"/>
              </p:cNvSpPr>
              <p:nvPr/>
            </p:nvSpPr>
            <p:spPr bwMode="auto">
              <a:xfrm>
                <a:off x="2601913" y="5918200"/>
                <a:ext cx="1087437" cy="552450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1800"/>
                  </a:spcBef>
                  <a:spcAft>
                    <a:spcPts val="90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charset="0"/>
                  </a:rPr>
                  <a:t>Incident Command Post</a:t>
                </a:r>
              </a:p>
            </p:txBody>
          </p:sp>
          <p:sp>
            <p:nvSpPr>
              <p:cNvPr id="15389" name="Text Box 29"/>
              <p:cNvSpPr txBox="1">
                <a:spLocks noChangeArrowheads="1"/>
              </p:cNvSpPr>
              <p:nvPr/>
            </p:nvSpPr>
            <p:spPr bwMode="auto">
              <a:xfrm>
                <a:off x="155575" y="5915025"/>
                <a:ext cx="1087438" cy="554038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60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charset="0"/>
                  </a:rPr>
                  <a:t>Incident Command Post</a:t>
                </a:r>
              </a:p>
            </p:txBody>
          </p:sp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1384300" y="5915025"/>
                <a:ext cx="1087438" cy="55245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60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latin typeface="Arial" charset="0"/>
                  </a:rPr>
                  <a:t>Incident Command Post</a:t>
                </a:r>
              </a:p>
            </p:txBody>
          </p:sp>
        </p:grpSp>
      </p:grp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7732713" y="1546225"/>
            <a:ext cx="123666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7997825" y="1325563"/>
            <a:ext cx="747713" cy="368300"/>
          </a:xfrm>
          <a:prstGeom prst="rect">
            <a:avLst/>
          </a:prstGeom>
          <a:solidFill>
            <a:srgbClr val="002F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181600" y="1524000"/>
            <a:ext cx="2441575" cy="206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73063" y="1524000"/>
            <a:ext cx="4732337" cy="206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6096000" y="1371600"/>
            <a:ext cx="771525" cy="368300"/>
          </a:xfrm>
          <a:prstGeom prst="rect">
            <a:avLst/>
          </a:prstGeom>
          <a:solidFill>
            <a:srgbClr val="002F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514600" y="1371600"/>
            <a:ext cx="771525" cy="3683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2438400" y="1447800"/>
            <a:ext cx="977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>
                <a:latin typeface="Arial" charset="0"/>
              </a:rPr>
              <a:t>Field Level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6096000" y="1371600"/>
            <a:ext cx="738188" cy="355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spcAft>
                <a:spcPts val="900"/>
              </a:spcAft>
            </a:pPr>
            <a:r>
              <a:rPr lang="en-US" sz="1000" b="1" dirty="0">
                <a:latin typeface="Arial" charset="0"/>
              </a:rPr>
              <a:t>Regional Level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8021638" y="1338263"/>
            <a:ext cx="688975" cy="355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spcAft>
                <a:spcPts val="900"/>
              </a:spcAft>
            </a:pPr>
            <a:r>
              <a:rPr lang="en-US" sz="1000" b="1" dirty="0" err="1">
                <a:latin typeface="Arial" charset="0"/>
              </a:rPr>
              <a:t>NationalLevel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363538" y="1423988"/>
            <a:ext cx="0" cy="2349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5105400" y="1447800"/>
            <a:ext cx="0" cy="2365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5181600" y="1447800"/>
            <a:ext cx="0" cy="2365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7624763" y="1428750"/>
            <a:ext cx="0" cy="2365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7732713" y="1439863"/>
            <a:ext cx="0" cy="2349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8980488" y="1427163"/>
            <a:ext cx="0" cy="2365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590800" y="3138488"/>
            <a:ext cx="1087438" cy="7016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spcAft>
                <a:spcPts val="90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Local Emergency Operations Center</a:t>
            </a:r>
          </a:p>
        </p:txBody>
      </p:sp>
      <p:sp>
        <p:nvSpPr>
          <p:cNvPr id="15407" name="AutoShape 48"/>
          <p:cNvSpPr>
            <a:spLocks/>
          </p:cNvSpPr>
          <p:nvPr/>
        </p:nvSpPr>
        <p:spPr bwMode="auto">
          <a:xfrm>
            <a:off x="3678238" y="4167188"/>
            <a:ext cx="2279650" cy="862012"/>
          </a:xfrm>
          <a:prstGeom prst="borderCallout2">
            <a:avLst>
              <a:gd name="adj1" fmla="val 12258"/>
              <a:gd name="adj2" fmla="val 1198"/>
              <a:gd name="adj3" fmla="val 13259"/>
              <a:gd name="adj4" fmla="val -29458"/>
              <a:gd name="adj5" fmla="val 53857"/>
              <a:gd name="adj6" fmla="val -58060"/>
            </a:avLst>
          </a:prstGeom>
          <a:solidFill>
            <a:srgbClr val="C0C0C0"/>
          </a:solidFill>
          <a:ln w="19050">
            <a:solidFill>
              <a:srgbClr val="C0C0C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Local Area Command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is established when needed due to the complexity or number of incidents.</a:t>
            </a:r>
          </a:p>
        </p:txBody>
      </p:sp>
      <p:sp>
        <p:nvSpPr>
          <p:cNvPr id="15408" name="Text Box 49"/>
          <p:cNvSpPr txBox="1">
            <a:spLocks noChangeArrowheads="1"/>
          </p:cNvSpPr>
          <p:nvPr/>
        </p:nvSpPr>
        <p:spPr bwMode="auto">
          <a:xfrm>
            <a:off x="6426200" y="4333875"/>
            <a:ext cx="2441575" cy="649288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Arial" charset="0"/>
              </a:rPr>
              <a:t>Role of regional components 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varies depending on scope and magnitude of the incident.</a:t>
            </a:r>
          </a:p>
        </p:txBody>
      </p:sp>
      <p:sp>
        <p:nvSpPr>
          <p:cNvPr id="15409" name="Line 50"/>
          <p:cNvSpPr>
            <a:spLocks noChangeShapeType="1"/>
          </p:cNvSpPr>
          <p:nvPr/>
        </p:nvSpPr>
        <p:spPr bwMode="auto">
          <a:xfrm flipH="1" flipV="1">
            <a:off x="7377113" y="3841750"/>
            <a:ext cx="225425" cy="4381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0" name="Text Box 51"/>
          <p:cNvSpPr txBox="1">
            <a:spLocks noChangeArrowheads="1"/>
          </p:cNvSpPr>
          <p:nvPr/>
        </p:nvSpPr>
        <p:spPr bwMode="auto">
          <a:xfrm>
            <a:off x="150813" y="1990725"/>
            <a:ext cx="43545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charset="0"/>
              </a:rPr>
              <a:t>Multiagency Coordination System</a:t>
            </a:r>
          </a:p>
          <a:p>
            <a:endParaRPr lang="en-US" sz="900" b="1" dirty="0">
              <a:solidFill>
                <a:srgbClr val="002060"/>
              </a:solidFill>
              <a:latin typeface="Arial" charset="0"/>
            </a:endParaRPr>
          </a:p>
          <a:p>
            <a:endParaRPr lang="en-US" sz="1200" dirty="0">
              <a:solidFill>
                <a:srgbClr val="002060"/>
              </a:solidFill>
              <a:latin typeface="Arial" charset="0"/>
            </a:endParaRPr>
          </a:p>
          <a:p>
            <a:endParaRPr lang="en-US" sz="1000" dirty="0">
              <a:solidFill>
                <a:srgbClr val="002060"/>
              </a:solidFill>
              <a:latin typeface="Arial" charset="0"/>
            </a:endParaRPr>
          </a:p>
          <a:p>
            <a:endParaRPr lang="en-US" sz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411" name="Rectangle 52"/>
          <p:cNvSpPr>
            <a:spLocks noChangeArrowheads="1"/>
          </p:cNvSpPr>
          <p:nvPr/>
        </p:nvSpPr>
        <p:spPr bwMode="auto">
          <a:xfrm flipV="1">
            <a:off x="0" y="1052513"/>
            <a:ext cx="9144000" cy="15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33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" name="Straight Connector 49"/>
          <p:cNvCxnSpPr>
            <a:stCxn id="15406" idx="2"/>
            <a:endCxn id="15388" idx="0"/>
          </p:cNvCxnSpPr>
          <p:nvPr/>
        </p:nvCxnSpPr>
        <p:spPr>
          <a:xfrm>
            <a:off x="3134519" y="3840163"/>
            <a:ext cx="38834" cy="15160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Command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848600" cy="3429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Co-management of incident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jurisdictional / agency responsibilities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of efforts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to community based response organization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for single and area commands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1838325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29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3066691"/>
            <a:ext cx="1524000" cy="2400300"/>
          </a:xfrm>
          <a:noFill/>
          <a:ln/>
        </p:spPr>
      </p:pic>
      <p:pic>
        <p:nvPicPr>
          <p:cNvPr id="495627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32130" y="3073879"/>
            <a:ext cx="1524000" cy="2667000"/>
          </a:xfrm>
          <a:noFill/>
          <a:ln/>
        </p:spPr>
      </p:pic>
      <p:sp>
        <p:nvSpPr>
          <p:cNvPr id="495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057400" cy="3810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Command Staff  </a:t>
            </a:r>
            <a:endParaRPr lang="en-US" sz="900" dirty="0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648200" cy="685800"/>
          </a:xfrm>
          <a:noFill/>
          <a:ln/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</p:txBody>
      </p:sp>
      <p:pic>
        <p:nvPicPr>
          <p:cNvPr id="4956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914400"/>
            <a:ext cx="3886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20" name="AutoShape 4"/>
          <p:cNvSpPr>
            <a:spLocks noChangeArrowheads="1"/>
          </p:cNvSpPr>
          <p:nvPr/>
        </p:nvSpPr>
        <p:spPr bwMode="auto">
          <a:xfrm>
            <a:off x="2438400" y="17526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5621" name="AutoShape 5"/>
          <p:cNvSpPr>
            <a:spLocks noChangeArrowheads="1"/>
          </p:cNvSpPr>
          <p:nvPr/>
        </p:nvSpPr>
        <p:spPr bwMode="auto">
          <a:xfrm>
            <a:off x="1447800" y="2819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56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048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26" name="Rectangle 10"/>
          <p:cNvSpPr>
            <a:spLocks noChangeArrowheads="1"/>
          </p:cNvSpPr>
          <p:nvPr/>
        </p:nvSpPr>
        <p:spPr bwMode="auto">
          <a:xfrm>
            <a:off x="685800" y="2286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4675" indent="-574675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kumimoji="0" lang="en-US" sz="1000" b="1" dirty="0">
              <a:solidFill>
                <a:srgbClr val="0000FF"/>
              </a:solidFill>
              <a:latin typeface="Arial" pitchFamily="34" charset="0"/>
            </a:endParaRPr>
          </a:p>
          <a:p>
            <a:pPr marL="574675" indent="-574675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kumimoji="0" lang="en-US" sz="1800" b="1" dirty="0">
                <a:solidFill>
                  <a:srgbClr val="0000FF"/>
                </a:solidFill>
                <a:latin typeface="Arial" pitchFamily="34" charset="0"/>
              </a:rPr>
              <a:t>General  </a:t>
            </a:r>
          </a:p>
          <a:p>
            <a:pPr marL="574675" indent="-574675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kumimoji="0" lang="en-US" sz="1800" b="1" dirty="0">
                <a:solidFill>
                  <a:srgbClr val="0000FF"/>
                </a:solidFill>
                <a:latin typeface="Arial" pitchFamily="34" charset="0"/>
              </a:rPr>
              <a:t> Staff</a:t>
            </a:r>
            <a:endParaRPr kumimoji="0" lang="en-US" sz="3200" b="1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49562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22098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419600" y="152400"/>
            <a:ext cx="2209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Unified Command</a:t>
            </a:r>
          </a:p>
          <a:p>
            <a:pPr algn="ctr"/>
            <a:r>
              <a:rPr lang="en-US" b="1" dirty="0" smtClean="0"/>
              <a:t>Or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autoUpdateAnimBg="0" advAuto="0"/>
      <p:bldP spid="495620" grpId="0" animBg="1"/>
      <p:bldP spid="495621" grpId="0" animBg="1"/>
      <p:bldP spid="4956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2"/>
          <p:cNvSpPr>
            <a:spLocks noGrp="1"/>
          </p:cNvSpPr>
          <p:nvPr>
            <p:ph type="title"/>
          </p:nvPr>
        </p:nvSpPr>
        <p:spPr>
          <a:xfrm>
            <a:off x="714756" y="152400"/>
            <a:ext cx="7848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NIMS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 </a:t>
            </a:r>
            <a:r>
              <a:rPr lang="en-US" sz="4000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</a:t>
            </a:r>
            <a:r>
              <a:rPr lang="en-US" sz="4000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en-US" sz="4000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8056" y="1600200"/>
            <a:ext cx="8382000" cy="4373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Type 1</a:t>
            </a:r>
            <a:r>
              <a:rPr lang="en-US" sz="2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Most complex, requiring national resources for safe and effective management and operation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Type 2</a:t>
            </a:r>
            <a:r>
              <a:rPr lang="en-US" sz="2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Incident extends beyond the capabilities for local control and is expected to go into multiple operational periods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Type 3</a:t>
            </a:r>
            <a:r>
              <a:rPr lang="en-US" sz="2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Incident needs exceed capabilities, the appropriate ICS positions should be added to match the complexity of the incident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Type 4</a:t>
            </a:r>
            <a:r>
              <a:rPr lang="en-US" sz="2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Command staff and general staff functions are activated only if needed 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Type 5</a:t>
            </a:r>
            <a:r>
              <a:rPr lang="en-US" sz="2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The incident can be handled with one or two single resources with up to six personnel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 Safety In the Field</a:t>
            </a:r>
            <a:endParaRPr lang="en-US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2286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An Incident Command System (ICS)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Safety Officer (SOFR) at a type three incident or higher must have the experience and meet the qualifications to attend one of the </a:t>
            </a:r>
            <a:r>
              <a:rPr lang="en-US" sz="2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Emergency Management Institute (EMI)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or similar other agency based curricula all hazards incident specific type </a:t>
            </a:r>
            <a:r>
              <a:rPr lang="en-US" sz="2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three or higher </a:t>
            </a:r>
            <a:r>
              <a:rPr lang="en-US" sz="2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safety officer courses.  </a:t>
            </a:r>
            <a:endParaRPr lang="en-US" sz="22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Katrina AIHA Pics\Biloxi_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962400"/>
            <a:ext cx="335253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 Safety In the Field cont</a:t>
            </a:r>
            <a:r>
              <a:rPr lang="en-US" dirty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For type 2 or type 1 incidents the Wildfire and other federal agencies have developed specific training and qualifications to be a safety officer at those levels.  There is no Federal Emergency Management Agency FEMA All Hazards qualification yet at the type 2 or 1 level.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 Safety In the Field cont.</a:t>
            </a:r>
            <a:endParaRPr lang="en-US" dirty="0">
              <a:solidFill>
                <a:srgbClr val="000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Generally </a:t>
            </a:r>
            <a:r>
              <a:rPr lang="en-US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SOFR needs </a:t>
            </a:r>
            <a:r>
              <a:rPr lang="en-US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to have experience/background in the type of incident that the 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person </a:t>
            </a:r>
            <a:r>
              <a:rPr lang="en-US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is going to be working in 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(industrial hygiene, hazardous </a:t>
            </a:r>
            <a:r>
              <a:rPr lang="en-US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materials, 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fire</a:t>
            </a:r>
            <a:r>
              <a:rPr lang="en-US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f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looding, biohazard, health, radioactive etc.).  </a:t>
            </a:r>
            <a:r>
              <a:rPr lang="en-US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The SOFR will also have to have a general safety background to be aware of and able to effectively protect response personnel from these types of hazards.  </a:t>
            </a:r>
            <a:endParaRPr lang="en-US" sz="24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1952</Words>
  <Application>Microsoft Office PowerPoint</Application>
  <PresentationFormat>On-screen Show (4:3)</PresentationFormat>
  <Paragraphs>341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Custom Design</vt:lpstr>
      <vt:lpstr>Office Theme</vt:lpstr>
      <vt:lpstr>PowerPoint Presentation</vt:lpstr>
      <vt:lpstr>NIMS and the Incident Safety Officer</vt:lpstr>
      <vt:lpstr>NRF/NIMS Coordination Structures</vt:lpstr>
      <vt:lpstr>Unified Command</vt:lpstr>
      <vt:lpstr>Organization</vt:lpstr>
      <vt:lpstr>NIMS Incident Complexity Types</vt:lpstr>
      <vt:lpstr>ICS Safety In the Field</vt:lpstr>
      <vt:lpstr>ICS Safety In the Field cont.</vt:lpstr>
      <vt:lpstr>ICS Safety In the Field cont.</vt:lpstr>
      <vt:lpstr>ICS Safety In the Field cont.</vt:lpstr>
      <vt:lpstr>PowerPoint Presentation</vt:lpstr>
      <vt:lpstr>Unified Command Safety</vt:lpstr>
      <vt:lpstr>Area Command Definition</vt:lpstr>
      <vt:lpstr>Area Command Organization</vt:lpstr>
      <vt:lpstr>Multiple Incident Safety Chain</vt:lpstr>
      <vt:lpstr>PREPARING FOR AND RESPONDING TO THE INCIDENT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NRF/NIMS Coordination Structures</dc:title>
  <dc:creator>Matt Bernard</dc:creator>
  <cp:lastModifiedBy>Weese, Joleen J</cp:lastModifiedBy>
  <cp:revision>125</cp:revision>
  <cp:lastPrinted>2013-05-06T17:16:09Z</cp:lastPrinted>
  <dcterms:created xsi:type="dcterms:W3CDTF">2012-01-03T18:53:37Z</dcterms:created>
  <dcterms:modified xsi:type="dcterms:W3CDTF">2014-05-20T17:10:07Z</dcterms:modified>
</cp:coreProperties>
</file>